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E2EC6-6123-45FF-94E5-31E234A7EA36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D097F-5311-4DCF-B4FD-E6DD3A741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3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4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57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32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21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37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85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3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39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58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17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D097F-5311-4DCF-B4FD-E6DD3A7417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6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ED24-E6A9-4635-8BF6-A2B4167B8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8C8F8-10F3-4D08-8249-1A2E3E31C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D985-0D7E-4657-BF28-B48D4B79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6E9C-82FB-4194-B900-72F0E3C0563E}" type="datetime1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69622-0CE4-40B8-93B3-41B163FBB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DBBCA-CE40-4843-8A7A-2048261F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9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AE2B-9A30-42DC-86B7-5156A287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1EEAE-BD0D-4EBE-8468-839D28114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D595-C6CC-4A67-9DD4-02E4D9BE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902B-5A6A-43C5-B440-19ACF7CDEC5F}" type="datetime1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900C3-FBF1-446C-8963-E983A340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6DE48-9A52-4E44-B6A1-7704C4BC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6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81C73-1E66-4D55-9800-5443FE97E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B6FA2-A0F5-48E6-8903-D7DAB47C0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83BAD-9454-4F8C-8F0B-7C3D970D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34E2E-3DED-4483-B56F-13BCE2BBF54C}" type="datetime1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9A119-22DC-4DC0-84C5-BE9B454E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0DDAD-FA83-4E03-BFFC-2DD92448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371-63E5-48D4-96CC-828FDAA0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FD76-2237-4870-BC4D-BE533135B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4C6E1-F7BF-4E38-8744-1A4D302D8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66FC-31C4-4094-8931-EC493F5BDB55}" type="datetime1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24FB2-9C00-45FE-A8CC-41493B4F6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7C5EC-6FB6-46A8-B214-69D01496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7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5B31-D486-4236-A3F6-46655EA79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D9814-1B71-42A9-8169-26A701D36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843CB-ED7F-421F-A0CB-5BBBCC0F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10AD-D13F-49B4-8AF4-E2E9430BCEEC}" type="datetime1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BBEF-F88C-4CB4-BC56-A486860A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0C320-F608-4FB0-9ED7-C6B60343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493B-4B00-41A8-9C6C-237C6A41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0045-805B-4D33-8805-8E3635B38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77D00-5A2B-4879-8BDC-048EE8759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3C028-2749-4B0B-A961-18655D2A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C0108-9BC9-425C-9C15-36CF61098131}" type="datetime1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07E17-7C2E-4A85-8356-C2BC270B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ACA4-68D9-45B0-B0DE-F961A8B6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1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4E39-1E81-438B-AE72-3732F81E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44401-139D-4BC6-B472-C80D54F73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F7D38-8F3F-4CCC-B366-3812F50F2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49F9B2-27BF-47C8-8A7C-C44CE0558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D62AC-91D7-433B-AE39-17D5CD20D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8B006B-F420-4DEC-A42B-B6AA3E615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D280-9013-4FA8-8E12-98CFFFDB528F}" type="datetime1">
              <a:rPr lang="en-US" smtClean="0"/>
              <a:t>5/30/2020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F014A-AD44-47A6-8856-E57BC917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E4544-C90E-4505-94D6-56998D8D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2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1981-A006-40EB-BD9B-E1917DFB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971D3-8246-4364-B1B3-C1F9E085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EE33A-3E63-422E-A1FE-6E3D079BF21D}" type="datetime1">
              <a:rPr lang="en-US" smtClean="0"/>
              <a:t>5/30/2020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6C1AA-5C36-4EB2-BEAF-A5862AF0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B25B7-6789-4344-AA89-4E58CFCA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4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FE5BA-13D2-4B4B-8B6B-A5AE6ECD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3975-9D9F-45C4-8C3E-687A9DF51FE4}" type="datetime1">
              <a:rPr lang="en-US" smtClean="0"/>
              <a:t>5/30/2020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2AA0C-0416-468B-A0DF-82E2D0F2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C3219-13AA-4B06-BEBB-3D3EAECD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7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C74D-6B69-4C76-BEE3-684D82B9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4E382-1872-4E46-A45D-BDFC01593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79855-77E4-498A-94E9-157FBFDBA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0D525-85E6-47BA-ACAE-491337A7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100E-82C9-4780-890C-C9E4D7CC0DFD}" type="datetime1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624B8-9575-4709-9B1A-DF32C54A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39152-2375-426D-A8B9-82B47467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6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A40C-45AA-4A80-9D46-6672FBC2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52BCF-ED90-4E1B-A63C-A7952A068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6E6DE-1AA7-48A2-B7C2-6C9D51F8A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BE9E3-D547-4224-880D-09A6ECB5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C12B-7F05-4BD4-A77D-3D3DEA7DA2FF}" type="datetime1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AF244-683E-4937-81C0-E2F5F8B8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2E9C-158D-42A6-83C0-18A81D17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7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F6E70-FF73-4433-895A-92D6E8B0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A6DD0-2F8D-4564-B31C-55D68D41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842DD-2155-4701-A6D8-5DA05ED68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6CA76-E632-4842-963F-28CE39A9A687}" type="datetime1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98CD-4CE4-42DB-8D9F-9491B5B3E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68DBF-CA30-4EF7-9AB1-40366BE3A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FC526-FA1D-4D3E-BEDE-671B3E82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3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microsoft.com/office/2007/relationships/hdphoto" Target="../media/hdphoto9.wdp"/><Relationship Id="rId9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microsoft.com/office/2007/relationships/hdphoto" Target="../media/hdphoto11.wdp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ustintexas.gov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microsoft.com/office/2007/relationships/hdphoto" Target="../media/hdphoto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10" Type="http://schemas.openxmlformats.org/officeDocument/2006/relationships/image" Target="../media/image29.jpe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ning table in a restaurant&#10;&#10;Description automatically generated">
            <a:extLst>
              <a:ext uri="{FF2B5EF4-FFF2-40B4-BE49-F238E27FC236}">
                <a16:creationId xmlns:a16="http://schemas.microsoft.com/office/drawing/2014/main" id="{30B86BD6-327E-48A7-909B-84F57C731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1" r="9089" b="279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65F61-DCDC-4071-B784-58C5A1E3B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4157954"/>
            <a:ext cx="4072498" cy="3340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1800" dirty="0">
                <a:latin typeface="Arial Narrow" panose="020B0606020202030204" pitchFamily="34" charset="0"/>
              </a:rPr>
              <a:t>How to survive in a COVID-19 pandemic economy ?</a:t>
            </a:r>
            <a:endParaRPr lang="en-US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BF566-9A33-4DF6-8A3E-F559FC7C3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9" y="4752850"/>
            <a:ext cx="3977640" cy="126002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Capstone Project: </a:t>
            </a:r>
          </a:p>
          <a:p>
            <a:pPr algn="l"/>
            <a:r>
              <a:rPr lang="en-US" sz="2000" dirty="0">
                <a:latin typeface="Arial Narrow" panose="020B0606020202030204" pitchFamily="34" charset="0"/>
              </a:rPr>
              <a:t>Battle of the Neighborhoods</a:t>
            </a:r>
          </a:p>
          <a:p>
            <a:pPr algn="l"/>
            <a:r>
              <a:rPr lang="en-US" sz="2000" dirty="0">
                <a:latin typeface="Arial Narrow" panose="020B0606020202030204" pitchFamily="34" charset="0"/>
              </a:rPr>
              <a:t>                                          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by Ayan Guha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1252E4-7728-42DC-9288-6F3089CDAEBD}"/>
              </a:ext>
            </a:extLst>
          </p:cNvPr>
          <p:cNvSpPr txBox="1">
            <a:spLocks/>
          </p:cNvSpPr>
          <p:nvPr/>
        </p:nvSpPr>
        <p:spPr>
          <a:xfrm>
            <a:off x="444537" y="826904"/>
            <a:ext cx="4957196" cy="10975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Reinventing Restaurants:</a:t>
            </a:r>
            <a:b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3200" dirty="0">
                <a:latin typeface="Arial Narrow" panose="020B0606020202030204" pitchFamily="34" charset="0"/>
              </a:rPr>
              <a:t>A Data Based Approach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4B4A4-3F07-41ED-806E-532FAAE45330}"/>
              </a:ext>
            </a:extLst>
          </p:cNvPr>
          <p:cNvSpPr/>
          <p:nvPr/>
        </p:nvSpPr>
        <p:spPr>
          <a:xfrm>
            <a:off x="444537" y="625683"/>
            <a:ext cx="973955" cy="153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84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417727" y="351063"/>
            <a:ext cx="7105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 Nova Cond" panose="020B0506020202020204" pitchFamily="34" charset="0"/>
              </a:rPr>
              <a:t>How many Indian restaurants in Travis County ?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Grouping Census Tract dataframe by occurrence of Indian Restaurant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C273B-E0A6-44F3-9220-BF760755E219}"/>
              </a:ext>
            </a:extLst>
          </p:cNvPr>
          <p:cNvSpPr/>
          <p:nvPr/>
        </p:nvSpPr>
        <p:spPr>
          <a:xfrm>
            <a:off x="7851648" y="391222"/>
            <a:ext cx="704088" cy="50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095" y="6230695"/>
            <a:ext cx="497605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87F517-52C0-4EBB-9CF7-921C1DEFB87B}"/>
              </a:ext>
            </a:extLst>
          </p:cNvPr>
          <p:cNvSpPr/>
          <p:nvPr/>
        </p:nvSpPr>
        <p:spPr>
          <a:xfrm>
            <a:off x="7851648" y="4426343"/>
            <a:ext cx="3525753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448BA85-81A2-4820-A6B7-9A239DBA5B51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26" y="1120506"/>
            <a:ext cx="2454783" cy="330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ny different types of food on a table&#10;&#10;Description automatically generated">
            <a:extLst>
              <a:ext uri="{FF2B5EF4-FFF2-40B4-BE49-F238E27FC236}">
                <a16:creationId xmlns:a16="http://schemas.microsoft.com/office/drawing/2014/main" id="{D724D72B-B82C-461D-843E-C65D82287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45" y="4490678"/>
            <a:ext cx="3406281" cy="1876115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7C282B8-73BE-49AC-A23C-15D5D2CF9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79" y="1120504"/>
            <a:ext cx="3023377" cy="3305838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12B9D78-E6B5-48ED-8D38-4D3160CE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867846"/>
            <a:ext cx="5678273" cy="422783"/>
          </a:xfr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Census Dataframe (for Tracts with Indian Restaurants)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ADF86D3-9D84-45D6-ACA0-3E50F5CA3B68}"/>
              </a:ext>
            </a:extLst>
          </p:cNvPr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4965"/>
            <a:ext cx="5678273" cy="247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picture containing fabric&#10;&#10;Description automatically generated">
            <a:extLst>
              <a:ext uri="{FF2B5EF4-FFF2-40B4-BE49-F238E27FC236}">
                <a16:creationId xmlns:a16="http://schemas.microsoft.com/office/drawing/2014/main" id="{609AF493-425C-4E60-85DE-4BE4089A34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4"/>
          <a:stretch/>
        </p:blipFill>
        <p:spPr>
          <a:xfrm>
            <a:off x="8073062" y="3934739"/>
            <a:ext cx="3636710" cy="22242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26EE73-A92D-491F-B556-46A5AFA60312}"/>
              </a:ext>
            </a:extLst>
          </p:cNvPr>
          <p:cNvSpPr txBox="1"/>
          <p:nvPr/>
        </p:nvSpPr>
        <p:spPr>
          <a:xfrm>
            <a:off x="414144" y="4540128"/>
            <a:ext cx="3922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There are 12 Indian restaurants in Travis County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These restaurants are spread over 9 Census tracts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Census Tract # 1850 and # 604 returned two restaurants each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DFEE6-0F9E-44C2-B974-DE371DD90654}"/>
              </a:ext>
            </a:extLst>
          </p:cNvPr>
          <p:cNvSpPr txBox="1"/>
          <p:nvPr/>
        </p:nvSpPr>
        <p:spPr>
          <a:xfrm>
            <a:off x="4335369" y="4180121"/>
            <a:ext cx="16369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2">
                    <a:lumMod val="50000"/>
                  </a:schemeClr>
                </a:solidFill>
                <a:latin typeface="Daytona Pro Condensed Light" panose="020B0306030503040204" pitchFamily="34" charset="0"/>
              </a:rPr>
              <a:t>Location of Indian Restaurants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40A19-52C2-4440-8927-AC2561BBEA84}"/>
              </a:ext>
            </a:extLst>
          </p:cNvPr>
          <p:cNvSpPr txBox="1"/>
          <p:nvPr/>
        </p:nvSpPr>
        <p:spPr>
          <a:xfrm>
            <a:off x="6078351" y="3907170"/>
            <a:ext cx="185308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Daytona Pro Condensed Light" panose="020B0306030503040204" pitchFamily="34" charset="0"/>
              </a:rPr>
              <a:t>Demographic information of these 9 Census Tracts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F25D3DC4-C80D-48F5-9B2C-F485978E5770}"/>
              </a:ext>
            </a:extLst>
          </p:cNvPr>
          <p:cNvSpPr/>
          <p:nvPr/>
        </p:nvSpPr>
        <p:spPr>
          <a:xfrm>
            <a:off x="6443977" y="3650341"/>
            <a:ext cx="138956" cy="2843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94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417728" y="351063"/>
            <a:ext cx="1135226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 Nova Cond" panose="020B0506020202020204" pitchFamily="34" charset="0"/>
              </a:rPr>
              <a:t>Our final Data Frame: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Includes (a) White, African American, Hispanic, Asian Indian population (b) Indian Restaurant and (c) Centroid co-ordinates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095" y="6230695"/>
            <a:ext cx="497605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87F517-52C0-4EBB-9CF7-921C1DEFB87B}"/>
              </a:ext>
            </a:extLst>
          </p:cNvPr>
          <p:cNvSpPr/>
          <p:nvPr/>
        </p:nvSpPr>
        <p:spPr>
          <a:xfrm>
            <a:off x="7851648" y="4426343"/>
            <a:ext cx="3525753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2253DB8-F242-42C3-8DDF-4A8234C51BCF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37" y="1209794"/>
            <a:ext cx="7686855" cy="284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9A5952-0719-4747-9EB6-BBF7F4FFC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25" y="4116343"/>
            <a:ext cx="1979033" cy="1324315"/>
          </a:xfrm>
          <a:prstGeom prst="rect">
            <a:avLst/>
          </a:prstGeom>
        </p:spPr>
      </p:pic>
      <p:pic>
        <p:nvPicPr>
          <p:cNvPr id="10" name="Picture 9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21F0680F-B47E-466D-8671-16415F60D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26" y="4134429"/>
            <a:ext cx="2148609" cy="132431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6BE7C0-1CA6-4CA4-9CBF-2A00C5E9F5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95" y="4134429"/>
            <a:ext cx="2148609" cy="1366138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5EB62-DB0F-457F-882E-6B54F5DD88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103" y="4116343"/>
            <a:ext cx="2148609" cy="1405263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1E2CB38-5E5A-42AB-8704-CB2CE0A8DE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65825" y="1865744"/>
            <a:ext cx="617312" cy="461819"/>
          </a:xfrm>
          <a:prstGeom prst="bentConnector3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circuit board&#10;&#10;Description automatically generated">
            <a:extLst>
              <a:ext uri="{FF2B5EF4-FFF2-40B4-BE49-F238E27FC236}">
                <a16:creationId xmlns:a16="http://schemas.microsoft.com/office/drawing/2014/main" id="{94CEAF42-9664-4615-960A-D59805AB9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0" y="1209794"/>
            <a:ext cx="2950727" cy="24662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9AC97B4-B0E4-435A-9920-0AA11C4B6650}"/>
              </a:ext>
            </a:extLst>
          </p:cNvPr>
          <p:cNvSpPr txBox="1"/>
          <p:nvPr/>
        </p:nvSpPr>
        <p:spPr>
          <a:xfrm>
            <a:off x="485998" y="3701282"/>
            <a:ext cx="28060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# 603 is next to the University of Texas, 2</a:t>
            </a:r>
            <a:r>
              <a:rPr lang="en-US" sz="1600" b="1" baseline="30000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nd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 highest Asian Indian population but served by only 1 Indian Restaurant </a:t>
            </a:r>
          </a:p>
        </p:txBody>
      </p:sp>
      <p:pic>
        <p:nvPicPr>
          <p:cNvPr id="41" name="Picture 4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EAAECD2-09ED-4A05-B369-4B91E886B26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r="685"/>
          <a:stretch/>
        </p:blipFill>
        <p:spPr>
          <a:xfrm>
            <a:off x="506855" y="4778500"/>
            <a:ext cx="2829857" cy="146388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AD738F0-8F9B-4A62-B649-72E53821B55E}"/>
              </a:ext>
            </a:extLst>
          </p:cNvPr>
          <p:cNvSpPr/>
          <p:nvPr/>
        </p:nvSpPr>
        <p:spPr>
          <a:xfrm>
            <a:off x="4083137" y="1717964"/>
            <a:ext cx="7686855" cy="2493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9C16A0-AD97-47F6-AB4C-016B75E453B1}"/>
              </a:ext>
            </a:extLst>
          </p:cNvPr>
          <p:cNvSpPr txBox="1"/>
          <p:nvPr/>
        </p:nvSpPr>
        <p:spPr>
          <a:xfrm>
            <a:off x="3547038" y="5747933"/>
            <a:ext cx="7324161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Tract # 603 is an underserved Restaurant business location</a:t>
            </a:r>
          </a:p>
        </p:txBody>
      </p:sp>
    </p:spTree>
    <p:extLst>
      <p:ext uri="{BB962C8B-B14F-4D97-AF65-F5344CB8AC3E}">
        <p14:creationId xmlns:p14="http://schemas.microsoft.com/office/powerpoint/2010/main" val="321015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fire truck is parked on the side of a road&#10;&#10;Description automatically generated">
            <a:extLst>
              <a:ext uri="{FF2B5EF4-FFF2-40B4-BE49-F238E27FC236}">
                <a16:creationId xmlns:a16="http://schemas.microsoft.com/office/drawing/2014/main" id="{C6F6872E-B36F-42BB-B147-E677D4238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" t="9091" r="1953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344245" y="201056"/>
            <a:ext cx="3653753" cy="5709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Conclusions: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78FC526-FA1D-4D3E-BEDE-671B3E822C64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87F517-52C0-4EBB-9CF7-921C1DEFB87B}"/>
              </a:ext>
            </a:extLst>
          </p:cNvPr>
          <p:cNvSpPr/>
          <p:nvPr/>
        </p:nvSpPr>
        <p:spPr>
          <a:xfrm>
            <a:off x="7851648" y="4426343"/>
            <a:ext cx="3525753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9C52F7-E369-49C6-B2F1-E7114C265594}"/>
              </a:ext>
            </a:extLst>
          </p:cNvPr>
          <p:cNvSpPr/>
          <p:nvPr/>
        </p:nvSpPr>
        <p:spPr>
          <a:xfrm>
            <a:off x="444537" y="625683"/>
            <a:ext cx="973955" cy="153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63056-930B-44BA-A95D-C9B26580901A}"/>
              </a:ext>
            </a:extLst>
          </p:cNvPr>
          <p:cNvSpPr txBox="1"/>
          <p:nvPr/>
        </p:nvSpPr>
        <p:spPr>
          <a:xfrm>
            <a:off x="316992" y="847150"/>
            <a:ext cx="3525753" cy="5509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2200" dirty="0">
                <a:latin typeface="Daytona Pro Condensed Light" panose="020B0306030503040204" pitchFamily="34" charset="0"/>
              </a:rPr>
              <a:t>Our goal was to find a profitable location to start a mobile food business catering to Asian Indian population</a:t>
            </a:r>
          </a:p>
          <a:p>
            <a:pPr marL="342900" indent="-342900">
              <a:buAutoNum type="alphaLcParenBoth"/>
            </a:pPr>
            <a:r>
              <a:rPr lang="en-US" sz="2200" dirty="0">
                <a:latin typeface="Daytona Pro Condensed Light" panose="020B0306030503040204" pitchFamily="34" charset="0"/>
              </a:rPr>
              <a:t>Using k-Means algorithm we created 3 unique clusters of restaurants &amp; food trucks</a:t>
            </a:r>
          </a:p>
          <a:p>
            <a:pPr marL="342900" indent="-342900">
              <a:buAutoNum type="alphaLcParenBoth"/>
            </a:pPr>
            <a:r>
              <a:rPr lang="en-US" sz="2200" dirty="0">
                <a:latin typeface="Daytona Pro Condensed Light" panose="020B0306030503040204" pitchFamily="34" charset="0"/>
              </a:rPr>
              <a:t>Analyzing Census Data we pinpointed the tract where a mobile restaurant can serve an underserved population</a:t>
            </a:r>
          </a:p>
          <a:p>
            <a:pPr marL="342900" indent="-342900">
              <a:buAutoNum type="alphaLcParenBoth"/>
            </a:pPr>
            <a:r>
              <a:rPr lang="en-US" sz="2200" dirty="0">
                <a:latin typeface="Daytona Pro Condensed Light" panose="020B0306030503040204" pitchFamily="34" charset="0"/>
              </a:rPr>
              <a:t>Census Tract # 603 (within Cluster #1) is the optimum location that would satisfy our goal.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794923-1B91-497A-8A79-72AF37234958}"/>
              </a:ext>
            </a:extLst>
          </p:cNvPr>
          <p:cNvSpPr/>
          <p:nvPr/>
        </p:nvSpPr>
        <p:spPr>
          <a:xfrm>
            <a:off x="3716385" y="4513747"/>
            <a:ext cx="973955" cy="153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0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ning room table&#10;&#10;Description automatically generated">
            <a:extLst>
              <a:ext uri="{FF2B5EF4-FFF2-40B4-BE49-F238E27FC236}">
                <a16:creationId xmlns:a16="http://schemas.microsoft.com/office/drawing/2014/main" id="{CC509C71-B108-489E-85C2-3E84A0E77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7" t="9091" r="10337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804F9-E91A-4C47-8EA1-112FB15C296E}"/>
              </a:ext>
            </a:extLst>
          </p:cNvPr>
          <p:cNvSpPr txBox="1"/>
          <p:nvPr/>
        </p:nvSpPr>
        <p:spPr>
          <a:xfrm>
            <a:off x="7702062" y="1026827"/>
            <a:ext cx="4172945" cy="32664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Restaurants are shuttered due to COVID-19 pandemic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Customer base is quarantined in their homes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A mobile restaurant can visit the customers in their neighborhoods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It is time for a transition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7567188" y="5234550"/>
            <a:ext cx="4442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 Nova Cond" panose="020B0506020202020204" pitchFamily="34" charset="0"/>
              </a:rPr>
              <a:t>Which neighborhoods should the restaurant visit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C273B-E0A6-44F3-9220-BF760755E219}"/>
              </a:ext>
            </a:extLst>
          </p:cNvPr>
          <p:cNvSpPr/>
          <p:nvPr/>
        </p:nvSpPr>
        <p:spPr>
          <a:xfrm>
            <a:off x="7851648" y="391222"/>
            <a:ext cx="704088" cy="50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258B2-3C95-4F57-867D-F6350E90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824" y="372032"/>
            <a:ext cx="3621339" cy="582085"/>
          </a:xfr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Narrow" panose="020B0606020202030204" pitchFamily="34" charset="0"/>
              </a:rPr>
              <a:t>Introduction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AD4E38D-68AE-4BDE-949B-A164616F9C97}"/>
              </a:ext>
            </a:extLst>
          </p:cNvPr>
          <p:cNvSpPr txBox="1">
            <a:spLocks/>
          </p:cNvSpPr>
          <p:nvPr/>
        </p:nvSpPr>
        <p:spPr>
          <a:xfrm>
            <a:off x="7608278" y="4507914"/>
            <a:ext cx="4266729" cy="5199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Business problem 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163B2B-0328-4E55-8770-E5AFA852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6517" y="6305027"/>
            <a:ext cx="333292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863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804F9-E91A-4C47-8EA1-112FB15C296E}"/>
              </a:ext>
            </a:extLst>
          </p:cNvPr>
          <p:cNvSpPr txBox="1"/>
          <p:nvPr/>
        </p:nvSpPr>
        <p:spPr>
          <a:xfrm>
            <a:off x="7851648" y="1026828"/>
            <a:ext cx="4023360" cy="17949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data.austintexas.gov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 Nova Cond" panose="020B0506020202020204" pitchFamily="34" charset="0"/>
              </a:rPr>
              <a:t>(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Arial Nova Cond" panose="020B05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https://data.austintexas.gov/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 Nova Cond" panose="020B0506020202020204" pitchFamily="34" charset="0"/>
              </a:rPr>
              <a:t>) :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 Nova Cond" panose="020B0506020202020204" pitchFamily="34" charset="0"/>
              </a:rPr>
              <a:t>United States Census Bureau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 Nova Cond" panose="020B0506020202020204" pitchFamily="34" charset="0"/>
              </a:rPr>
              <a:t>(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  <a:latin typeface="Arial Nova Cond" panose="020B0506020202020204" pitchFamily="34" charset="0"/>
              </a:rPr>
              <a:t>https://www.census.gov/data.html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 Nova Cond" panose="020B0506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368187" y="248767"/>
            <a:ext cx="7333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 Nova Cond" panose="020B0506020202020204" pitchFamily="34" charset="0"/>
              </a:rPr>
              <a:t>Exploring the Neighborhoods in Austin: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C273B-E0A6-44F3-9220-BF760755E219}"/>
              </a:ext>
            </a:extLst>
          </p:cNvPr>
          <p:cNvSpPr/>
          <p:nvPr/>
        </p:nvSpPr>
        <p:spPr>
          <a:xfrm>
            <a:off x="7851648" y="391222"/>
            <a:ext cx="704088" cy="50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258B2-3C95-4F57-867D-F6350E90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709" y="444742"/>
            <a:ext cx="3634163" cy="582085"/>
          </a:xfr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Narrow" panose="020B0606020202030204" pitchFamily="34" charset="0"/>
              </a:rPr>
              <a:t>Data Source</a:t>
            </a:r>
          </a:p>
        </p:txBody>
      </p:sp>
      <p:pic>
        <p:nvPicPr>
          <p:cNvPr id="10" name="Picture 9" descr="A bridge over 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2E63C977-E2F0-4869-8C4F-413B24568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26" y="863658"/>
            <a:ext cx="7333279" cy="5573292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606C509-A22F-49A5-9A96-916662076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47" y="3066631"/>
            <a:ext cx="4056734" cy="2888584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133" y="6254388"/>
            <a:ext cx="325341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195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417727" y="438947"/>
            <a:ext cx="68531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 Nova Cond" panose="020B0506020202020204" pitchFamily="34" charset="0"/>
              </a:rPr>
              <a:t>There are 65 neighborhoods in Austin: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Data cleaned, Put in a dataframe &amp; Calculated Centroids of neighborhoods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C273B-E0A6-44F3-9220-BF760755E219}"/>
              </a:ext>
            </a:extLst>
          </p:cNvPr>
          <p:cNvSpPr/>
          <p:nvPr/>
        </p:nvSpPr>
        <p:spPr>
          <a:xfrm>
            <a:off x="7851648" y="391222"/>
            <a:ext cx="704088" cy="50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258B2-3C95-4F57-867D-F6350E90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647" y="444742"/>
            <a:ext cx="3749226" cy="582085"/>
          </a:xfr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Neighborhoods in Austin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133" y="6254388"/>
            <a:ext cx="325341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534D758-791B-4985-B651-F8B0C1866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4" y="1488567"/>
            <a:ext cx="7546047" cy="496803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A770880-7799-47B5-891E-A26AC8F54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680" y="4280363"/>
            <a:ext cx="3955140" cy="2224766"/>
          </a:xfrm>
          <a:prstGeom prst="rect">
            <a:avLst/>
          </a:prstGeom>
        </p:spPr>
      </p:pic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2C53054-D364-4DB3-AD0D-21BD5DF3B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74" y="1116186"/>
            <a:ext cx="3738899" cy="29034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E81A1E-3ADF-4A2D-BF11-7CEC0E0B3BB5}"/>
              </a:ext>
            </a:extLst>
          </p:cNvPr>
          <p:cNvSpPr txBox="1"/>
          <p:nvPr/>
        </p:nvSpPr>
        <p:spPr>
          <a:xfrm>
            <a:off x="9734797" y="3972586"/>
            <a:ext cx="1999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 Nova Cond" panose="020B0506020202020204" pitchFamily="34" charset="0"/>
              </a:rPr>
              <a:t>Neighborhood centroids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8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417727" y="351063"/>
            <a:ext cx="6853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 Nova Cond" panose="020B0506020202020204" pitchFamily="34" charset="0"/>
              </a:rPr>
              <a:t>Using Foursquare API :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We explored all the trending venues within 1000m of each Centroid location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C273B-E0A6-44F3-9220-BF760755E219}"/>
              </a:ext>
            </a:extLst>
          </p:cNvPr>
          <p:cNvSpPr/>
          <p:nvPr/>
        </p:nvSpPr>
        <p:spPr>
          <a:xfrm>
            <a:off x="7851648" y="391222"/>
            <a:ext cx="704088" cy="50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258B2-3C95-4F57-867D-F6350E90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83" y="444742"/>
            <a:ext cx="3844890" cy="582085"/>
          </a:xfr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Popular Categories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0359" y="6230695"/>
            <a:ext cx="325341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F1AAF-DDE3-4317-A584-3BACF163A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7" y="1158086"/>
            <a:ext cx="7227846" cy="3122277"/>
          </a:xfrm>
          <a:prstGeom prst="rect">
            <a:avLst/>
          </a:prstGeom>
        </p:spPr>
      </p:pic>
      <p:pic>
        <p:nvPicPr>
          <p:cNvPr id="10" name="Picture 9" descr="A view of a city next to a body of water&#10;&#10;Description automatically generated">
            <a:extLst>
              <a:ext uri="{FF2B5EF4-FFF2-40B4-BE49-F238E27FC236}">
                <a16:creationId xmlns:a16="http://schemas.microsoft.com/office/drawing/2014/main" id="{A63AED2D-9123-42F8-9761-DF62F8F01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7" y="4393799"/>
            <a:ext cx="7227846" cy="2089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44F017-BF31-4BC2-92A8-8CEB408623BA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983" y="1120504"/>
            <a:ext cx="2078640" cy="249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C2D423-1E9B-4F85-9E6D-0ECD4B922E62}"/>
              </a:ext>
            </a:extLst>
          </p:cNvPr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159" y="3738520"/>
            <a:ext cx="2031463" cy="2812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176AF9-22D5-408B-9426-A0372EA705A8}"/>
              </a:ext>
            </a:extLst>
          </p:cNvPr>
          <p:cNvSpPr txBox="1"/>
          <p:nvPr/>
        </p:nvSpPr>
        <p:spPr>
          <a:xfrm>
            <a:off x="9833150" y="1079586"/>
            <a:ext cx="1767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The most popular categories are “Mexican Restaurants” followed by “Food Trucks”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FCAD6C-54B7-4D2D-8373-08CA09D1BE6F}"/>
              </a:ext>
            </a:extLst>
          </p:cNvPr>
          <p:cNvSpPr txBox="1"/>
          <p:nvPr/>
        </p:nvSpPr>
        <p:spPr>
          <a:xfrm>
            <a:off x="9833150" y="2616616"/>
            <a:ext cx="1767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Austin has the fastest-growing food truck industry in U.S. &amp; 2</a:t>
            </a:r>
            <a:r>
              <a:rPr lang="en-US" sz="1600" b="1" baseline="30000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nd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 most food trucks per capita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E745D2-EA7E-4830-8284-DD9AE8EE45C8}"/>
              </a:ext>
            </a:extLst>
          </p:cNvPr>
          <p:cNvSpPr txBox="1"/>
          <p:nvPr/>
        </p:nvSpPr>
        <p:spPr>
          <a:xfrm>
            <a:off x="9833149" y="4320356"/>
            <a:ext cx="1767723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2</a:t>
            </a:r>
            <a:r>
              <a:rPr lang="en-US" sz="1600" b="1" baseline="300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nd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 downtown is taking shape in Gateway, which returned large number of venues along with Central Austin neighborhoods</a:t>
            </a:r>
          </a:p>
        </p:txBody>
      </p:sp>
    </p:spTree>
    <p:extLst>
      <p:ext uri="{BB962C8B-B14F-4D97-AF65-F5344CB8AC3E}">
        <p14:creationId xmlns:p14="http://schemas.microsoft.com/office/powerpoint/2010/main" val="3910106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7A63E70-12B9-4ADC-9F29-EEADE7F1EE02}"/>
              </a:ext>
            </a:extLst>
          </p:cNvPr>
          <p:cNvSpPr/>
          <p:nvPr/>
        </p:nvSpPr>
        <p:spPr>
          <a:xfrm>
            <a:off x="7755983" y="4426343"/>
            <a:ext cx="3621418" cy="294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417727" y="351063"/>
            <a:ext cx="7023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 Nova Cond" panose="020B0506020202020204" pitchFamily="34" charset="0"/>
              </a:rPr>
              <a:t>Restaurants &amp; Food Truck Dataframe :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Segmenting neighborhoods based on Restaurant &amp; Food Truck Categories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C273B-E0A6-44F3-9220-BF760755E219}"/>
              </a:ext>
            </a:extLst>
          </p:cNvPr>
          <p:cNvSpPr/>
          <p:nvPr/>
        </p:nvSpPr>
        <p:spPr>
          <a:xfrm>
            <a:off x="7851648" y="391222"/>
            <a:ext cx="704088" cy="50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258B2-3C95-4F57-867D-F6350E90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569" y="479701"/>
            <a:ext cx="3742216" cy="508185"/>
          </a:xfr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Where are the food trucks?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0359" y="6230695"/>
            <a:ext cx="325341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76AF9-22D5-408B-9426-A0372EA705A8}"/>
              </a:ext>
            </a:extLst>
          </p:cNvPr>
          <p:cNvSpPr txBox="1"/>
          <p:nvPr/>
        </p:nvSpPr>
        <p:spPr>
          <a:xfrm>
            <a:off x="9833150" y="1079586"/>
            <a:ext cx="1767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Central East Austin has the highest number of food trucks followed by Southeast &amp; MLK-183.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FEFE18-3B86-4A50-BA99-B5573160A450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7" y="1120504"/>
            <a:ext cx="7100608" cy="306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group of people standing outside of a food truck&#10;&#10;Description automatically generated">
            <a:extLst>
              <a:ext uri="{FF2B5EF4-FFF2-40B4-BE49-F238E27FC236}">
                <a16:creationId xmlns:a16="http://schemas.microsoft.com/office/drawing/2014/main" id="{F9411BD3-8A6B-4883-8C2C-705A42FF1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25" y="4201112"/>
            <a:ext cx="3398498" cy="2265665"/>
          </a:xfrm>
          <a:prstGeom prst="rect">
            <a:avLst/>
          </a:prstGeom>
        </p:spPr>
      </p:pic>
      <p:pic>
        <p:nvPicPr>
          <p:cNvPr id="16" name="Picture 15" descr="A picture containing building, table, truck, red&#10;&#10;Description automatically generated">
            <a:extLst>
              <a:ext uri="{FF2B5EF4-FFF2-40B4-BE49-F238E27FC236}">
                <a16:creationId xmlns:a16="http://schemas.microsoft.com/office/drawing/2014/main" id="{7A955D8C-1D3C-421E-9152-1034FB3FC4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4"/>
          <a:stretch/>
        </p:blipFill>
        <p:spPr>
          <a:xfrm>
            <a:off x="4590935" y="4223499"/>
            <a:ext cx="3233634" cy="2256848"/>
          </a:xfrm>
          <a:prstGeom prst="rect">
            <a:avLst/>
          </a:prstGeom>
        </p:spPr>
      </p:pic>
      <p:pic>
        <p:nvPicPr>
          <p:cNvPr id="19" name="Picture 1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4624917-CC84-43AE-A3DC-AF8EE916C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8" y="4250089"/>
            <a:ext cx="4012174" cy="22568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C00F52-76F7-4FEF-A39A-CB8EF8FC927E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64" y="1122922"/>
            <a:ext cx="2103585" cy="284364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78CED7-BB16-46E2-8F06-943EF6ADD99B}"/>
              </a:ext>
            </a:extLst>
          </p:cNvPr>
          <p:cNvSpPr txBox="1"/>
          <p:nvPr/>
        </p:nvSpPr>
        <p:spPr>
          <a:xfrm>
            <a:off x="9845636" y="2830567"/>
            <a:ext cx="1721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Daytona Pro Condensed" panose="020B0604020202020204" pitchFamily="34" charset="0"/>
              </a:rPr>
              <a:t>East &amp; Southeast Austin are hottest locations for Food Trucks.</a:t>
            </a:r>
          </a:p>
        </p:txBody>
      </p:sp>
    </p:spTree>
    <p:extLst>
      <p:ext uri="{BB962C8B-B14F-4D97-AF65-F5344CB8AC3E}">
        <p14:creationId xmlns:p14="http://schemas.microsoft.com/office/powerpoint/2010/main" val="413921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456990" y="471766"/>
            <a:ext cx="7109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 Nova Cond" panose="020B0506020202020204" pitchFamily="34" charset="0"/>
              </a:rPr>
              <a:t>k-Means Clustering :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An iterative algorithm that partitions the dataset into non-overlapping clusters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C273B-E0A6-44F3-9220-BF760755E219}"/>
              </a:ext>
            </a:extLst>
          </p:cNvPr>
          <p:cNvSpPr/>
          <p:nvPr/>
        </p:nvSpPr>
        <p:spPr>
          <a:xfrm>
            <a:off x="7851648" y="391222"/>
            <a:ext cx="704088" cy="50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258B2-3C95-4F57-867D-F6350E90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193" y="640877"/>
            <a:ext cx="4099817" cy="431220"/>
          </a:xfr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How many optimum clusters?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0359" y="6230695"/>
            <a:ext cx="325341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3CEA6F-C782-47F4-A04A-5DC38D004B54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211" y="1133868"/>
            <a:ext cx="4099818" cy="26098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81A0DA-F87A-4F22-9AD5-54333B7FF2BD}"/>
              </a:ext>
            </a:extLst>
          </p:cNvPr>
          <p:cNvSpPr txBox="1"/>
          <p:nvPr/>
        </p:nvSpPr>
        <p:spPr>
          <a:xfrm>
            <a:off x="456989" y="1173764"/>
            <a:ext cx="700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ytona Pro Condensed Light" panose="020B0306030503040204" pitchFamily="34" charset="0"/>
              </a:rPr>
              <a:t>Performed k-means clustering on the hot-encoded Restaurant dataframe, k =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6AFE9F-50BB-40CF-9B83-F3D651B8294A}"/>
              </a:ext>
            </a:extLst>
          </p:cNvPr>
          <p:cNvSpPr txBox="1"/>
          <p:nvPr/>
        </p:nvSpPr>
        <p:spPr>
          <a:xfrm>
            <a:off x="7653211" y="3805624"/>
            <a:ext cx="4099816" cy="615553"/>
          </a:xfrm>
          <a:prstGeom prst="rect">
            <a:avLst/>
          </a:prstGeom>
          <a:solidFill>
            <a:srgbClr val="CCFF99">
              <a:alpha val="3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 Narrow" panose="020B0606020202030204" pitchFamily="34" charset="0"/>
              </a:rPr>
              <a:t>kElbowVisualizer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 implements the “elbow” method to select the optimal number of clusters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311C18-2DA0-46D8-A54D-FDFF15153CAF}"/>
              </a:ext>
            </a:extLst>
          </p:cNvPr>
          <p:cNvSpPr txBox="1"/>
          <p:nvPr/>
        </p:nvSpPr>
        <p:spPr>
          <a:xfrm>
            <a:off x="9269973" y="2528032"/>
            <a:ext cx="100559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K</a:t>
            </a:r>
            <a:r>
              <a:rPr lang="en-US" sz="1400" b="1" baseline="-25000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clusters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 = 3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F2E2A6DA-C0A5-4FA0-8007-9B096D7BA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10385"/>
              </p:ext>
            </p:extLst>
          </p:nvPr>
        </p:nvGraphicFramePr>
        <p:xfrm>
          <a:off x="7659269" y="4507765"/>
          <a:ext cx="402336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214">
                  <a:extLst>
                    <a:ext uri="{9D8B030D-6E8A-4147-A177-3AD203B41FA5}">
                      <a16:colId xmlns:a16="http://schemas.microsoft.com/office/drawing/2014/main" val="586141955"/>
                    </a:ext>
                  </a:extLst>
                </a:gridCol>
                <a:gridCol w="967392">
                  <a:extLst>
                    <a:ext uri="{9D8B030D-6E8A-4147-A177-3AD203B41FA5}">
                      <a16:colId xmlns:a16="http://schemas.microsoft.com/office/drawing/2014/main" val="1781374053"/>
                    </a:ext>
                  </a:extLst>
                </a:gridCol>
                <a:gridCol w="2162754">
                  <a:extLst>
                    <a:ext uri="{9D8B030D-6E8A-4147-A177-3AD203B41FA5}">
                      <a16:colId xmlns:a16="http://schemas.microsoft.com/office/drawing/2014/main" val="3100050664"/>
                    </a:ext>
                  </a:extLst>
                </a:gridCol>
              </a:tblGrid>
              <a:tr h="50063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 Narrow" panose="020B0606020202030204" pitchFamily="34" charset="0"/>
                        </a:rPr>
                        <a:t>Cluster Label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 Narrow" panose="020B0606020202030204" pitchFamily="34" charset="0"/>
                        </a:rPr>
                        <a:t>Marker Color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 Narrow" panose="020B0606020202030204" pitchFamily="34" charset="0"/>
                        </a:rPr>
                        <a:t>1</a:t>
                      </a:r>
                      <a:r>
                        <a:rPr lang="en-US" sz="1600" baseline="30000" dirty="0">
                          <a:latin typeface="Arial Narrow" panose="020B0606020202030204" pitchFamily="34" charset="0"/>
                        </a:rPr>
                        <a:t>st</a:t>
                      </a:r>
                      <a:r>
                        <a:rPr lang="en-US" sz="1600" dirty="0">
                          <a:latin typeface="Arial Narrow" panose="020B0606020202030204" pitchFamily="34" charset="0"/>
                        </a:rPr>
                        <a:t> Most Common Venue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68999"/>
                  </a:ext>
                </a:extLst>
              </a:tr>
              <a:tr h="32702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Food Truck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15188"/>
                  </a:ext>
                </a:extLst>
              </a:tr>
              <a:tr h="32702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Magenta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Multi-cuisine restaurants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917548"/>
                  </a:ext>
                </a:extLst>
              </a:tr>
              <a:tr h="32702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Mexican Restaurants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619028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B5501876-605E-4A18-A9F7-2E3B6DF16EE4}"/>
              </a:ext>
            </a:extLst>
          </p:cNvPr>
          <p:cNvGrpSpPr/>
          <p:nvPr/>
        </p:nvGrpSpPr>
        <p:grpSpPr>
          <a:xfrm>
            <a:off x="456989" y="1565300"/>
            <a:ext cx="7008521" cy="4618865"/>
            <a:chOff x="526135" y="1611830"/>
            <a:chExt cx="7008521" cy="461886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BBCF04-EC2D-4ED3-8137-E0F02AB4DB66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135" y="1611830"/>
              <a:ext cx="7008521" cy="4618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 descr="A sign above a store&#10;&#10;Description automatically generated">
              <a:extLst>
                <a:ext uri="{FF2B5EF4-FFF2-40B4-BE49-F238E27FC236}">
                  <a16:creationId xmlns:a16="http://schemas.microsoft.com/office/drawing/2014/main" id="{AF0F72AB-ACA4-4D93-B85D-B6ED53F3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625" y="5352654"/>
              <a:ext cx="1058402" cy="794577"/>
            </a:xfrm>
            <a:prstGeom prst="rect">
              <a:avLst/>
            </a:prstGeom>
          </p:spPr>
        </p:pic>
        <p:pic>
          <p:nvPicPr>
            <p:cNvPr id="17" name="Picture 16" descr="A blue truck driving down a street&#10;&#10;Description automatically generated">
              <a:extLst>
                <a:ext uri="{FF2B5EF4-FFF2-40B4-BE49-F238E27FC236}">
                  <a16:creationId xmlns:a16="http://schemas.microsoft.com/office/drawing/2014/main" id="{703BA598-F437-471E-A9F8-42150F04D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759" y="3705176"/>
              <a:ext cx="1315165" cy="816448"/>
            </a:xfrm>
            <a:prstGeom prst="rect">
              <a:avLst/>
            </a:prstGeom>
          </p:spPr>
        </p:pic>
        <p:pic>
          <p:nvPicPr>
            <p:cNvPr id="34" name="Picture 33" descr="A store front at day&#10;&#10;Description automatically generated">
              <a:extLst>
                <a:ext uri="{FF2B5EF4-FFF2-40B4-BE49-F238E27FC236}">
                  <a16:creationId xmlns:a16="http://schemas.microsoft.com/office/drawing/2014/main" id="{CA806D9F-EB2C-4202-8883-D6E942A89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627" y="2975918"/>
              <a:ext cx="1172533" cy="876202"/>
            </a:xfrm>
            <a:prstGeom prst="rect">
              <a:avLst/>
            </a:prstGeom>
          </p:spPr>
        </p:pic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BF2BA731-292B-43A6-A5E5-9F9FD80A3C4F}"/>
                </a:ext>
              </a:extLst>
            </p:cNvPr>
            <p:cNvCxnSpPr/>
            <p:nvPr/>
          </p:nvCxnSpPr>
          <p:spPr>
            <a:xfrm rot="10800000" flipV="1">
              <a:off x="4892040" y="4113400"/>
              <a:ext cx="300396" cy="175136"/>
            </a:xfrm>
            <a:prstGeom prst="bentConnector3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0DFE3A2-9DE9-470D-80E7-AD5CEA0142B4}"/>
                </a:ext>
              </a:extLst>
            </p:cNvPr>
            <p:cNvCxnSpPr>
              <a:cxnSpLocks/>
            </p:cNvCxnSpPr>
            <p:nvPr/>
          </p:nvCxnSpPr>
          <p:spPr>
            <a:xfrm>
              <a:off x="2790161" y="3656113"/>
              <a:ext cx="298620" cy="247606"/>
            </a:xfrm>
            <a:prstGeom prst="bentConnector3">
              <a:avLst/>
            </a:prstGeom>
            <a:ln w="2222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A81F0D-3DFF-429D-ABBC-3D1825CC9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5027" y="5453350"/>
              <a:ext cx="554444" cy="296592"/>
            </a:xfrm>
            <a:prstGeom prst="bentConnector3">
              <a:avLst>
                <a:gd name="adj1" fmla="val 40065"/>
              </a:avLst>
            </a:prstGeom>
            <a:ln w="2222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2CFB9CE-5109-41E1-A65A-C0E2AFC6F90E}"/>
              </a:ext>
            </a:extLst>
          </p:cNvPr>
          <p:cNvSpPr txBox="1"/>
          <p:nvPr/>
        </p:nvSpPr>
        <p:spPr>
          <a:xfrm>
            <a:off x="594732" y="1692566"/>
            <a:ext cx="17211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Daytona Pro Condensed" panose="020B0604020202020204" pitchFamily="34" charset="0"/>
              </a:rPr>
              <a:t>Cluster locations</a:t>
            </a:r>
          </a:p>
        </p:txBody>
      </p:sp>
    </p:spTree>
    <p:extLst>
      <p:ext uri="{BB962C8B-B14F-4D97-AF65-F5344CB8AC3E}">
        <p14:creationId xmlns:p14="http://schemas.microsoft.com/office/powerpoint/2010/main" val="232637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731439" y="450374"/>
            <a:ext cx="68742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 Nova Cond" panose="020B0506020202020204" pitchFamily="34" charset="0"/>
              </a:rPr>
              <a:t>Let us look at the Census Tracts in Austin: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Data cleaned, Put in a dataframe &amp; Calculated Centroids of Census Tracts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C273B-E0A6-44F3-9220-BF760755E219}"/>
              </a:ext>
            </a:extLst>
          </p:cNvPr>
          <p:cNvSpPr/>
          <p:nvPr/>
        </p:nvSpPr>
        <p:spPr>
          <a:xfrm>
            <a:off x="7851648" y="391222"/>
            <a:ext cx="704088" cy="50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258B2-3C95-4F57-867D-F6350E90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1315" y="635051"/>
            <a:ext cx="4016817" cy="394301"/>
          </a:xfr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Daytona Pro Condensed Light" panose="020B0306030503040204" pitchFamily="34" charset="0"/>
              </a:rPr>
              <a:t>Census Tract Centroids (Travis County)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133" y="6254388"/>
            <a:ext cx="325341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E81A1E-3ADF-4A2D-BF11-7CEC0E0B3BB5}"/>
              </a:ext>
            </a:extLst>
          </p:cNvPr>
          <p:cNvSpPr txBox="1"/>
          <p:nvPr/>
        </p:nvSpPr>
        <p:spPr>
          <a:xfrm>
            <a:off x="7398645" y="3620876"/>
            <a:ext cx="408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Travis County, whose county seat is Austin, is the fifth most populous county in Texas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7714211" y="4422371"/>
            <a:ext cx="4160797" cy="222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BF0F3F-FFCB-45AF-ABF2-77D9C027788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0" y="1250592"/>
            <a:ext cx="6874241" cy="463637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355B18-C753-4985-9A6D-1451912240D5}"/>
              </a:ext>
            </a:extLst>
          </p:cNvPr>
          <p:cNvSpPr txBox="1"/>
          <p:nvPr/>
        </p:nvSpPr>
        <p:spPr>
          <a:xfrm>
            <a:off x="754858" y="5796172"/>
            <a:ext cx="663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Daytona Pro Condensed Light" panose="020B0604020202020204" pitchFamily="34" charset="0"/>
              </a:rPr>
              <a:t>Goal: To find the tracts where Asian Indians live and if there is any underserved restaurant business in any of those locations.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1A2E61-6C26-442F-960C-B858454484A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29" y="4194739"/>
            <a:ext cx="3792264" cy="221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A93D54-940F-4AE6-8FDE-69388BD53719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t="6725" r="9107" b="10041"/>
          <a:stretch/>
        </p:blipFill>
        <p:spPr bwMode="auto">
          <a:xfrm>
            <a:off x="7484907" y="1096583"/>
            <a:ext cx="4003226" cy="2501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105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908B9-C699-416C-BCD2-153517308A74}"/>
              </a:ext>
            </a:extLst>
          </p:cNvPr>
          <p:cNvSpPr txBox="1"/>
          <p:nvPr/>
        </p:nvSpPr>
        <p:spPr>
          <a:xfrm>
            <a:off x="417727" y="351063"/>
            <a:ext cx="6853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 Nova Cond" panose="020B0506020202020204" pitchFamily="34" charset="0"/>
              </a:rPr>
              <a:t>Using Foursquare API :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We explored all the trending venues within 1000m of each Census Tract Centroid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C273B-E0A6-44F3-9220-BF760755E219}"/>
              </a:ext>
            </a:extLst>
          </p:cNvPr>
          <p:cNvSpPr/>
          <p:nvPr/>
        </p:nvSpPr>
        <p:spPr>
          <a:xfrm>
            <a:off x="7851648" y="391222"/>
            <a:ext cx="704088" cy="50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258B2-3C95-4F57-867D-F6350E90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917" y="604045"/>
            <a:ext cx="4463956" cy="422782"/>
          </a:xfr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Popular Categories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DDD83B-379B-441C-B279-8EBCCD9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0359" y="6230695"/>
            <a:ext cx="325341" cy="365125"/>
          </a:xfrm>
        </p:spPr>
        <p:txBody>
          <a:bodyPr/>
          <a:lstStyle/>
          <a:p>
            <a:fld id="{578FC526-FA1D-4D3E-BEDE-671B3E822C64}" type="slidenum">
              <a:rPr lang="en-US" sz="160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4059F-61F1-4EB1-BFAA-25C905D453F3}"/>
              </a:ext>
            </a:extLst>
          </p:cNvPr>
          <p:cNvSpPr/>
          <p:nvPr/>
        </p:nvSpPr>
        <p:spPr>
          <a:xfrm>
            <a:off x="11377402" y="4426343"/>
            <a:ext cx="497606" cy="174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76AF9-22D5-408B-9426-A0372EA705A8}"/>
              </a:ext>
            </a:extLst>
          </p:cNvPr>
          <p:cNvSpPr txBox="1"/>
          <p:nvPr/>
        </p:nvSpPr>
        <p:spPr>
          <a:xfrm>
            <a:off x="9409235" y="1081558"/>
            <a:ext cx="2083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The most popular categories in Travis County are sandwich shops followed by coffee shops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421129-C954-4367-B07B-C5F669E147FC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7" y="1120504"/>
            <a:ext cx="6679100" cy="286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BD85F-C2FB-4D6F-9F55-677785BD8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7" y="4119015"/>
            <a:ext cx="5374704" cy="22611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A5158B-7548-4DEC-98DA-CEB84D65EC99}"/>
              </a:ext>
            </a:extLst>
          </p:cNvPr>
          <p:cNvPicPr/>
          <p:nvPr/>
        </p:nvPicPr>
        <p:blipFill>
          <a:blip r:embed="rId6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939" y="1081559"/>
            <a:ext cx="2030518" cy="298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072135A-68DB-4EBC-8FE9-B6F4858293AF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5" y="2528901"/>
            <a:ext cx="1977858" cy="3328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BA69DD7-9927-47CC-BE4D-EF8710247D47}"/>
              </a:ext>
            </a:extLst>
          </p:cNvPr>
          <p:cNvGrpSpPr/>
          <p:nvPr/>
        </p:nvGrpSpPr>
        <p:grpSpPr>
          <a:xfrm>
            <a:off x="5870146" y="4193236"/>
            <a:ext cx="3785204" cy="2186910"/>
            <a:chOff x="-3092553" y="-30701"/>
            <a:chExt cx="5468620" cy="252031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506A79-E6B5-4B5B-A752-A6087ED0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92553" y="-30701"/>
              <a:ext cx="5468620" cy="25203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Text Box 52">
              <a:extLst>
                <a:ext uri="{FF2B5EF4-FFF2-40B4-BE49-F238E27FC236}">
                  <a16:creationId xmlns:a16="http://schemas.microsoft.com/office/drawing/2014/main" id="{E677BC8E-9DB0-4DC3-9E08-2FE0015AFB4D}"/>
                </a:ext>
              </a:extLst>
            </p:cNvPr>
            <p:cNvSpPr txBox="1"/>
            <p:nvPr/>
          </p:nvSpPr>
          <p:spPr>
            <a:xfrm>
              <a:off x="-2982229" y="18469"/>
              <a:ext cx="2725615" cy="2686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Census tract # 1100 (Downtown Austin)</a:t>
              </a:r>
              <a:endParaRPr lang="en-US" sz="1400" b="1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0B38A49-C5D5-4414-A55C-D69E3D398E59}"/>
              </a:ext>
            </a:extLst>
          </p:cNvPr>
          <p:cNvCxnSpPr/>
          <p:nvPr/>
        </p:nvCxnSpPr>
        <p:spPr>
          <a:xfrm rot="5400000" flipH="1" flipV="1">
            <a:off x="9038866" y="3462565"/>
            <a:ext cx="1125840" cy="319611"/>
          </a:xfrm>
          <a:prstGeom prst="bentConnector3">
            <a:avLst>
              <a:gd name="adj1" fmla="val 99470"/>
            </a:avLst>
          </a:prstGeom>
          <a:ln w="158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24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853</TotalTime>
  <Words>649</Words>
  <Application>Microsoft Office PowerPoint</Application>
  <PresentationFormat>Widescreen</PresentationFormat>
  <Paragraphs>99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Narrow</vt:lpstr>
      <vt:lpstr>Arial Nova Cond</vt:lpstr>
      <vt:lpstr>Arial Nova Light</vt:lpstr>
      <vt:lpstr>Calibri</vt:lpstr>
      <vt:lpstr>Calibri Light</vt:lpstr>
      <vt:lpstr>Daytona Pro Condensed</vt:lpstr>
      <vt:lpstr>Daytona Pro Condensed Light</vt:lpstr>
      <vt:lpstr>Wingdings</vt:lpstr>
      <vt:lpstr>Office Theme</vt:lpstr>
      <vt:lpstr>How to survive in a COVID-19 pandemic economy ?</vt:lpstr>
      <vt:lpstr>Introduction</vt:lpstr>
      <vt:lpstr>Data Source</vt:lpstr>
      <vt:lpstr>Neighborhoods in Austin</vt:lpstr>
      <vt:lpstr>Popular Categories</vt:lpstr>
      <vt:lpstr>Where are the food trucks?</vt:lpstr>
      <vt:lpstr>How many optimum clusters?</vt:lpstr>
      <vt:lpstr>Census Tract Centroids (Travis County)</vt:lpstr>
      <vt:lpstr>Popular Categories</vt:lpstr>
      <vt:lpstr>Census Dataframe (for Tracts with Indian Restaurants)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survive in a COVID-19 pandemic economy</dc:title>
  <dc:creator>Sarkar, Krishnakali</dc:creator>
  <cp:lastModifiedBy>Sarkar, Krishnakali</cp:lastModifiedBy>
  <cp:revision>45</cp:revision>
  <dcterms:created xsi:type="dcterms:W3CDTF">2020-05-30T02:20:39Z</dcterms:created>
  <dcterms:modified xsi:type="dcterms:W3CDTF">2020-05-30T23:16:43Z</dcterms:modified>
</cp:coreProperties>
</file>